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7"/>
  </p:notesMasterIdLst>
  <p:sldIdLst>
    <p:sldId id="256" r:id="rId3"/>
    <p:sldId id="280" r:id="rId4"/>
    <p:sldId id="257" r:id="rId5"/>
    <p:sldId id="276" r:id="rId6"/>
    <p:sldId id="269" r:id="rId7"/>
    <p:sldId id="260" r:id="rId8"/>
    <p:sldId id="270" r:id="rId9"/>
    <p:sldId id="268" r:id="rId10"/>
    <p:sldId id="267" r:id="rId11"/>
    <p:sldId id="277" r:id="rId12"/>
    <p:sldId id="266" r:id="rId13"/>
    <p:sldId id="279" r:id="rId14"/>
    <p:sldId id="25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8B2E32-C0EE-EF65-1E5A-D3E67A8B4148}" name="Mary Baranowski" initials="MB" userId="S::mbaranowsk@ric.org::03fe3338-0097-46c3-b8ff-222f710b62a0" providerId="AD"/>
  <p188:author id="{3D343195-151C-4F72-3263-64FA3F24BAAE}" name="Nancy Paridy" initials="NP" userId="S::nparidy@ric.org::5090d128-4e43-4b03-a68f-6f72cfc662f8" providerId="AD"/>
  <p188:author id="{9CB7FEA2-2221-3A6F-5AC7-02746B45C3B9}" name="Lisa Ulrich" initials="LU" userId="S::lulrich@ric.org::363daa48-3162-44b0-978e-9877c06836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32899-A181-43F4-B098-4780AC75754C}" v="1" dt="2023-12-06T18:36:14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83" autoAdjust="0"/>
  </p:normalViewPr>
  <p:slideViewPr>
    <p:cSldViewPr snapToGrid="0">
      <p:cViewPr varScale="1">
        <p:scale>
          <a:sx n="71" d="100"/>
          <a:sy n="71" d="100"/>
        </p:scale>
        <p:origin x="10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F-4FC3-A8C7-296427B3F3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F-4FC3-A8C7-296427B3F3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F-4FC3-A8C7-296427B3F3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AF-4FC3-A8C7-296427B3F3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F-4FC3-A8C7-296427B3F3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AF-4FC3-A8C7-296427B3F37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35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AF-4FC3-A8C7-296427B3F37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36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AF-4FC3-A8C7-296427B3F37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37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AF-4FC3-A8C7-296427B3F37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38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AF-4FC3-A8C7-296427B3F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189936"/>
        <c:axId val="510186656"/>
      </c:barChart>
      <c:catAx>
        <c:axId val="510189936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86656"/>
        <c:crosses val="autoZero"/>
        <c:auto val="1"/>
        <c:lblAlgn val="ctr"/>
        <c:lblOffset val="100"/>
        <c:noMultiLvlLbl val="0"/>
      </c:catAx>
      <c:valAx>
        <c:axId val="51018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8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F-4FC3-A8C7-296427B3F3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F-4FC3-A8C7-296427B3F3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F-4FC3-A8C7-296427B3F3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AF-4FC3-A8C7-296427B3F3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F-4FC3-A8C7-296427B3F3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AF-4FC3-A8C7-296427B3F37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35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AF-4FC3-A8C7-296427B3F37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36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AF-4FC3-A8C7-296427B3F37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37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AF-4FC3-A8C7-296427B3F37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38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AF-4FC3-A8C7-296427B3F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189936"/>
        <c:axId val="510186656"/>
      </c:barChart>
      <c:catAx>
        <c:axId val="5101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86656"/>
        <c:crosses val="autoZero"/>
        <c:auto val="1"/>
        <c:lblAlgn val="ctr"/>
        <c:lblOffset val="100"/>
        <c:noMultiLvlLbl val="0"/>
      </c:catAx>
      <c:valAx>
        <c:axId val="51018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8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5B75-E760-4C58-B3A5-5824314AACA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1B4C5-6B52-4BD3-B877-D2A6D548F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4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1B4C5-6B52-4BD3-B877-D2A6D548F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69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3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70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5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3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B4C5-6B52-4BD3-B877-D2A6D548FE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1752599"/>
            <a:ext cx="10066867" cy="1757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9" y="3701598"/>
            <a:ext cx="10066867" cy="482599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75773"/>
            <a:ext cx="2590799" cy="1219103"/>
          </a:xfrm>
          <a:prstGeom prst="rect">
            <a:avLst/>
          </a:prstGeom>
        </p:spPr>
      </p:pic>
      <p:sp>
        <p:nvSpPr>
          <p:cNvPr id="22" name="pasted-image.tiff"/>
          <p:cNvSpPr>
            <a:spLocks noGrp="1"/>
          </p:cNvSpPr>
          <p:nvPr>
            <p:ph type="pic" sz="quarter" idx="16" hasCustomPrompt="1"/>
          </p:nvPr>
        </p:nvSpPr>
        <p:spPr>
          <a:xfrm>
            <a:off x="5452532" y="4375834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3" name="pasted-image.tiff"/>
          <p:cNvSpPr>
            <a:spLocks noGrp="1"/>
          </p:cNvSpPr>
          <p:nvPr>
            <p:ph type="pic" sz="quarter" idx="17" hasCustomPrompt="1"/>
          </p:nvPr>
        </p:nvSpPr>
        <p:spPr>
          <a:xfrm>
            <a:off x="7061779" y="4375833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4" name="pasted-image.tiff"/>
          <p:cNvSpPr>
            <a:spLocks noGrp="1"/>
          </p:cNvSpPr>
          <p:nvPr>
            <p:ph type="pic" sz="quarter" idx="18" hasCustomPrompt="1"/>
          </p:nvPr>
        </p:nvSpPr>
        <p:spPr>
          <a:xfrm>
            <a:off x="8671026" y="4375832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5" name="pasted-image.tiff"/>
          <p:cNvSpPr>
            <a:spLocks noGrp="1"/>
          </p:cNvSpPr>
          <p:nvPr>
            <p:ph type="pic" sz="quarter" idx="19" hasCustomPrompt="1"/>
          </p:nvPr>
        </p:nvSpPr>
        <p:spPr>
          <a:xfrm>
            <a:off x="2242502" y="4374324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6" name="pasted-image.tiff"/>
          <p:cNvSpPr>
            <a:spLocks noGrp="1"/>
          </p:cNvSpPr>
          <p:nvPr>
            <p:ph type="pic" sz="quarter" idx="20" hasCustomPrompt="1"/>
          </p:nvPr>
        </p:nvSpPr>
        <p:spPr>
          <a:xfrm>
            <a:off x="3847517" y="4374323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066799" y="5960293"/>
            <a:ext cx="10066867" cy="491308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/>
            </a:lvl1pPr>
          </a:lstStyle>
          <a:p>
            <a:pPr lvl="0"/>
            <a:r>
              <a:rPr lang="en-US"/>
              <a:t>PRESENTERS NAME | TITLE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75773"/>
            <a:ext cx="2590799" cy="12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Red">
    <p:bg>
      <p:bgPr>
        <a:gradFill>
          <a:gsLst>
            <a:gs pos="40000">
              <a:srgbClr val="861F4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">
    <p:bg>
      <p:bgPr>
        <a:gradFill>
          <a:gsLst>
            <a:gs pos="40000">
              <a:srgbClr val="F36C2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4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sion Slid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0" name="We believe behind every great  human achievement, there is a team.  Our mission is to unleash the potential in every team."/>
          <p:cNvSpPr/>
          <p:nvPr/>
        </p:nvSpPr>
        <p:spPr>
          <a:xfrm>
            <a:off x="1571753" y="1658130"/>
            <a:ext cx="9048495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en-US" sz="4800" b="1">
                <a:solidFill>
                  <a:srgbClr val="0067B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Advance Human Ability”</a:t>
            </a:r>
          </a:p>
          <a:p>
            <a:pPr algn="ctr"/>
            <a:endParaRPr lang="en-US" sz="4800">
              <a:solidFill>
                <a:srgbClr val="0067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>
                <a:solidFill>
                  <a:srgbClr val="0067B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the global source of science-driven breakthroughs in human ability.</a:t>
            </a:r>
          </a:p>
        </p:txBody>
      </p:sp>
      <p:sp>
        <p:nvSpPr>
          <p:cNvPr id="561" name="Our Mission"/>
          <p:cNvSpPr/>
          <p:nvPr/>
        </p:nvSpPr>
        <p:spPr>
          <a:xfrm>
            <a:off x="4046382" y="504261"/>
            <a:ext cx="409923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>
              <a:defRPr cap="all" spc="144">
                <a:solidFill>
                  <a:schemeClr val="accent1">
                    <a:lumOff val="-9925"/>
                  </a:schemeClr>
                </a:solidFill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</a:lstStyle>
          <a:p>
            <a:r>
              <a:rPr lang="en-US" sz="2400" cap="none">
                <a:solidFill>
                  <a:srgbClr val="0747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60600" y="1133315"/>
            <a:ext cx="1309151" cy="316387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1620500" y="6544027"/>
            <a:ext cx="571500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952266DB-C741-428C-8DA5-D3CD8BA8DD23}" type="slidenum">
              <a:rPr kumimoji="0" lang="en-US" sz="900" b="0" i="0" u="none" strike="noStrike" cap="none" spc="-24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ircular Pro"/>
              </a:rPr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900" b="0" i="0" u="none" strike="noStrike" cap="none" spc="-24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ircular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838" y="5768205"/>
            <a:ext cx="2348323" cy="11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sion Slide - Orange">
    <p:bg>
      <p:bgPr>
        <a:gradFill>
          <a:gsLst>
            <a:gs pos="0">
              <a:srgbClr val="F36C2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0" name="We believe behind every great  human achievement, there is a team.  Our mission is to unleash the potential in every team."/>
          <p:cNvSpPr/>
          <p:nvPr/>
        </p:nvSpPr>
        <p:spPr>
          <a:xfrm>
            <a:off x="1571753" y="1658130"/>
            <a:ext cx="9048495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Advance Human Ability”</a:t>
            </a:r>
          </a:p>
          <a:p>
            <a:pPr algn="ctr"/>
            <a:endParaRPr lang="en-US" sz="4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the global source of science-driven breakthroughs in human ability.</a:t>
            </a:r>
          </a:p>
        </p:txBody>
      </p:sp>
      <p:sp>
        <p:nvSpPr>
          <p:cNvPr id="561" name="Our Mission"/>
          <p:cNvSpPr/>
          <p:nvPr/>
        </p:nvSpPr>
        <p:spPr>
          <a:xfrm>
            <a:off x="4046382" y="504261"/>
            <a:ext cx="409923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>
              <a:defRPr cap="all" spc="144">
                <a:solidFill>
                  <a:schemeClr val="accent1">
                    <a:lumOff val="-9925"/>
                  </a:schemeClr>
                </a:solidFill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</a:lstStyle>
          <a:p>
            <a:r>
              <a:rPr lang="en-US" sz="2400" cap="none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  <a:endParaRPr lang="en-US" sz="900" cap="none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60600" y="1133315"/>
            <a:ext cx="1309151" cy="316387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" name="TextBox 6"/>
          <p:cNvSpPr txBox="1"/>
          <p:nvPr/>
        </p:nvSpPr>
        <p:spPr>
          <a:xfrm>
            <a:off x="11620500" y="6544027"/>
            <a:ext cx="571500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952266DB-C741-428C-8DA5-D3CD8BA8DD23}" type="slidenum">
              <a:rPr kumimoji="0" lang="en-US" sz="900" b="0" i="0" u="none" strike="noStrike" cap="none" spc="-24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ircular Pro"/>
              </a:rPr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900" b="0" i="0" u="none" strike="noStrike" cap="none" spc="-24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ircular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990" y="5916025"/>
            <a:ext cx="2194019" cy="10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9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6301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screen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0719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opic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/>
        </p:nvSpPr>
        <p:spPr>
          <a:xfrm>
            <a:off x="838200" y="2148840"/>
            <a:ext cx="2560320" cy="2560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15840" y="2221992"/>
            <a:ext cx="2560320" cy="2560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93480" y="2148840"/>
            <a:ext cx="2560320" cy="2560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15840" y="5041306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199" y="5041306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3480" y="5041306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8200" y="2148840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5839" y="2221992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793478" y="2148840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opic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Oval 6"/>
          <p:cNvSpPr/>
          <p:nvPr/>
        </p:nvSpPr>
        <p:spPr>
          <a:xfrm>
            <a:off x="2758441" y="2041103"/>
            <a:ext cx="2560320" cy="2560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36081" y="1967951"/>
            <a:ext cx="2560320" cy="25603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58441" y="4860417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736081" y="4860417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758440" y="2041103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736079" y="1967951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4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opic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/>
        </p:nvSpPr>
        <p:spPr>
          <a:xfrm>
            <a:off x="2959608" y="2555748"/>
            <a:ext cx="1746504" cy="1746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22748" y="2555748"/>
            <a:ext cx="1746504" cy="1746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85888" y="2555748"/>
            <a:ext cx="1746504" cy="1746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22748" y="4413676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3316" y="4413675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485888" y="4413676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Oval 15"/>
          <p:cNvSpPr/>
          <p:nvPr/>
        </p:nvSpPr>
        <p:spPr>
          <a:xfrm>
            <a:off x="696468" y="2555748"/>
            <a:ext cx="1746504" cy="1746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49028" y="2555748"/>
            <a:ext cx="1746504" cy="17465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749028" y="4413675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9608" y="4438440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38200" y="2702189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06050" y="2702188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369190" y="2702188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7632330" y="2702188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900180" y="2702187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06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5175903" cy="6858000"/>
          </a:xfr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704617" y="3798458"/>
            <a:ext cx="829818" cy="200545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2145" y="2883068"/>
            <a:ext cx="4943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5823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63536534"/>
              </p:ext>
            </p:extLst>
          </p:nvPr>
        </p:nvGraphicFramePr>
        <p:xfrm>
          <a:off x="2032000" y="1790700"/>
          <a:ext cx="8128000" cy="483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6075" y="635635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End Slide">
    <p:bg>
      <p:bgPr>
        <a:gradFill>
          <a:gsLst>
            <a:gs pos="60000">
              <a:srgbClr val="0067B9"/>
            </a:gs>
            <a:gs pos="0">
              <a:srgbClr val="4EC3E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>
            <a:off x="8027935" y="5311196"/>
            <a:ext cx="1007533" cy="243494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1404" y="4084255"/>
            <a:ext cx="732059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799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B5AE-915E-43AB-ABB4-A43CA659E64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3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1752599"/>
            <a:ext cx="10066867" cy="1757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9" y="3701598"/>
            <a:ext cx="10066867" cy="482599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75773"/>
            <a:ext cx="2590799" cy="1219103"/>
          </a:xfrm>
          <a:prstGeom prst="rect">
            <a:avLst/>
          </a:prstGeom>
        </p:spPr>
      </p:pic>
      <p:sp>
        <p:nvSpPr>
          <p:cNvPr id="22" name="pasted-image.tiff"/>
          <p:cNvSpPr>
            <a:spLocks noGrp="1"/>
          </p:cNvSpPr>
          <p:nvPr>
            <p:ph type="pic" sz="quarter" idx="16" hasCustomPrompt="1"/>
          </p:nvPr>
        </p:nvSpPr>
        <p:spPr>
          <a:xfrm>
            <a:off x="5452532" y="4375834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3" name="pasted-image.tiff"/>
          <p:cNvSpPr>
            <a:spLocks noGrp="1"/>
          </p:cNvSpPr>
          <p:nvPr>
            <p:ph type="pic" sz="quarter" idx="17" hasCustomPrompt="1"/>
          </p:nvPr>
        </p:nvSpPr>
        <p:spPr>
          <a:xfrm>
            <a:off x="7061779" y="4375833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4" name="pasted-image.tiff"/>
          <p:cNvSpPr>
            <a:spLocks noGrp="1"/>
          </p:cNvSpPr>
          <p:nvPr>
            <p:ph type="pic" sz="quarter" idx="18" hasCustomPrompt="1"/>
          </p:nvPr>
        </p:nvSpPr>
        <p:spPr>
          <a:xfrm>
            <a:off x="8671026" y="4375832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5" name="pasted-image.tiff"/>
          <p:cNvSpPr>
            <a:spLocks noGrp="1"/>
          </p:cNvSpPr>
          <p:nvPr>
            <p:ph type="pic" sz="quarter" idx="19" hasCustomPrompt="1"/>
          </p:nvPr>
        </p:nvSpPr>
        <p:spPr>
          <a:xfrm>
            <a:off x="2242502" y="4374324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26" name="pasted-image.tiff"/>
          <p:cNvSpPr>
            <a:spLocks noGrp="1"/>
          </p:cNvSpPr>
          <p:nvPr>
            <p:ph type="pic" sz="quarter" idx="20" hasCustomPrompt="1"/>
          </p:nvPr>
        </p:nvSpPr>
        <p:spPr>
          <a:xfrm>
            <a:off x="3847517" y="4374323"/>
            <a:ext cx="1395842" cy="139584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 </a:t>
            </a:r>
            <a:endParaRPr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1066799" y="5960293"/>
            <a:ext cx="10066867" cy="491308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/>
            </a:lvl1pPr>
          </a:lstStyle>
          <a:p>
            <a:pPr lvl="0"/>
            <a:r>
              <a:rPr lang="en-US"/>
              <a:t>PRESENTERS NAME | 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75773"/>
            <a:ext cx="2590799" cy="12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3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5175903" cy="6858000"/>
          </a:xfrm>
        </p:spPr>
        <p:txBody>
          <a:bodyPr anchor="ctr"/>
          <a:lstStyle>
            <a:lvl1pPr marL="0" indent="0">
              <a:buNone/>
              <a:defRPr>
                <a:solidFill>
                  <a:srgbClr val="0067B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2145" y="2883068"/>
            <a:ext cx="4943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713163" y="3802877"/>
            <a:ext cx="829818" cy="200545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40000">
              <a:srgbClr val="F36C2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0502"/>
            <a:ext cx="10515600" cy="235896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4123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990" y="5916025"/>
            <a:ext cx="2194019" cy="10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55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424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964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0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Half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5181600" cy="947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1C1F-9D08-4E82-80CC-6132BBD911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19800" y="0"/>
            <a:ext cx="61722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81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6075" y="635635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38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Red">
    <p:bg>
      <p:bgPr>
        <a:gradFill>
          <a:gsLst>
            <a:gs pos="40000">
              <a:srgbClr val="861F4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1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">
    <p:bg>
      <p:bgPr>
        <a:gradFill>
          <a:gsLst>
            <a:gs pos="40000">
              <a:srgbClr val="F36C2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5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bg>
      <p:bgPr>
        <a:gradFill>
          <a:gsLst>
            <a:gs pos="40000">
              <a:srgbClr val="0067B9"/>
            </a:gs>
            <a:gs pos="100000">
              <a:srgbClr val="4EC3E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2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sion Slid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0" name="We believe behind every great  human achievement, there is a team.  Our mission is to unleash the potential in every team."/>
          <p:cNvSpPr/>
          <p:nvPr/>
        </p:nvSpPr>
        <p:spPr>
          <a:xfrm>
            <a:off x="1571753" y="1658130"/>
            <a:ext cx="9048495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en-US" sz="4800" b="1">
                <a:solidFill>
                  <a:srgbClr val="0067B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Advance Human Ability”</a:t>
            </a:r>
          </a:p>
          <a:p>
            <a:pPr algn="ctr"/>
            <a:endParaRPr lang="en-US" sz="4800">
              <a:solidFill>
                <a:srgbClr val="0067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>
                <a:solidFill>
                  <a:srgbClr val="0067B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the global source of science-driven breakthroughs in human ability.</a:t>
            </a:r>
          </a:p>
        </p:txBody>
      </p:sp>
      <p:sp>
        <p:nvSpPr>
          <p:cNvPr id="561" name="Our Mission"/>
          <p:cNvSpPr/>
          <p:nvPr/>
        </p:nvSpPr>
        <p:spPr>
          <a:xfrm>
            <a:off x="4046382" y="504261"/>
            <a:ext cx="409923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>
              <a:defRPr cap="all" spc="144">
                <a:solidFill>
                  <a:schemeClr val="accent1">
                    <a:lumOff val="-9925"/>
                  </a:schemeClr>
                </a:solidFill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</a:lstStyle>
          <a:p>
            <a:r>
              <a:rPr lang="en-US" sz="2400" cap="none">
                <a:solidFill>
                  <a:srgbClr val="0747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60600" y="1133315"/>
            <a:ext cx="1309151" cy="316387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11620500" y="6544027"/>
            <a:ext cx="571500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952266DB-C741-428C-8DA5-D3CD8BA8DD23}" type="slidenum">
              <a:rPr kumimoji="0" lang="en-US" sz="900" b="0" i="0" u="none" strike="noStrike" cap="none" spc="-24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ircular Pro"/>
              </a:rPr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900" b="0" i="0" u="none" strike="noStrike" cap="none" spc="-24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ircular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838" y="5768205"/>
            <a:ext cx="2348323" cy="11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7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sion Slide - Orange">
    <p:bg>
      <p:bgPr>
        <a:gradFill>
          <a:gsLst>
            <a:gs pos="0">
              <a:srgbClr val="F36C2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0" name="We believe behind every great  human achievement, there is a team.  Our mission is to unleash the potential in every team."/>
          <p:cNvSpPr/>
          <p:nvPr/>
        </p:nvSpPr>
        <p:spPr>
          <a:xfrm>
            <a:off x="1571753" y="1658130"/>
            <a:ext cx="9048495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Advance Human Ability”</a:t>
            </a:r>
          </a:p>
          <a:p>
            <a:pPr algn="ctr"/>
            <a:endParaRPr lang="en-US" sz="48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the global source of science-driven breakthroughs in human ability.</a:t>
            </a:r>
          </a:p>
        </p:txBody>
      </p:sp>
      <p:sp>
        <p:nvSpPr>
          <p:cNvPr id="561" name="Our Mission"/>
          <p:cNvSpPr/>
          <p:nvPr/>
        </p:nvSpPr>
        <p:spPr>
          <a:xfrm>
            <a:off x="4046382" y="504261"/>
            <a:ext cx="409923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>
              <a:defRPr cap="all" spc="144">
                <a:solidFill>
                  <a:schemeClr val="accent1">
                    <a:lumOff val="-9925"/>
                  </a:schemeClr>
                </a:solidFill>
                <a:latin typeface="Circular Pro Black"/>
                <a:ea typeface="Circular Pro Black"/>
                <a:cs typeface="Circular Pro Black"/>
                <a:sym typeface="Circular Pro Black"/>
              </a:defRPr>
            </a:lvl1pPr>
          </a:lstStyle>
          <a:p>
            <a:r>
              <a:rPr lang="en-US" sz="2400" cap="none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  <a:endParaRPr lang="en-US" sz="900" cap="none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60600" y="1133315"/>
            <a:ext cx="1309151" cy="316387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" name="TextBox 6"/>
          <p:cNvSpPr txBox="1"/>
          <p:nvPr/>
        </p:nvSpPr>
        <p:spPr>
          <a:xfrm>
            <a:off x="11620500" y="6544027"/>
            <a:ext cx="571500" cy="189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952266DB-C741-428C-8DA5-D3CD8BA8DD23}" type="slidenum">
              <a:rPr kumimoji="0" lang="en-US" sz="900" b="0" i="0" u="none" strike="noStrike" cap="none" spc="-24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ircular Pro"/>
              </a:rPr>
              <a: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900" b="0" i="0" u="none" strike="noStrike" cap="none" spc="-24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ircular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990" y="5916025"/>
            <a:ext cx="2194019" cy="10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679966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screen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587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opic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793480" y="2148840"/>
            <a:ext cx="2560320" cy="2560320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793478" y="2148840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815840" y="2221992"/>
            <a:ext cx="2560320" cy="2560320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5839" y="2221992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Oval 5"/>
          <p:cNvSpPr/>
          <p:nvPr/>
        </p:nvSpPr>
        <p:spPr>
          <a:xfrm>
            <a:off x="838200" y="2148840"/>
            <a:ext cx="2560320" cy="2560320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8200" y="2148840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15840" y="5041306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199" y="5041306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3480" y="5041306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6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40000">
              <a:srgbClr val="F36C21"/>
            </a:gs>
            <a:gs pos="100000">
              <a:srgbClr val="ED1C2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0502"/>
            <a:ext cx="10515600" cy="2358961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4123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990" y="5916025"/>
            <a:ext cx="2194019" cy="10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opic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58441" y="2041103"/>
            <a:ext cx="2560320" cy="2560320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758440" y="2041103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/>
          <p:cNvSpPr/>
          <p:nvPr/>
        </p:nvSpPr>
        <p:spPr>
          <a:xfrm>
            <a:off x="6736081" y="1967951"/>
            <a:ext cx="2560320" cy="2560320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736079" y="1967951"/>
            <a:ext cx="2560319" cy="256032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58441" y="4860417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736081" y="4860417"/>
            <a:ext cx="2560319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opic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/>
        </p:nvSpPr>
        <p:spPr>
          <a:xfrm>
            <a:off x="2959608" y="2555748"/>
            <a:ext cx="1746504" cy="1746504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22748" y="2555748"/>
            <a:ext cx="1746504" cy="1746504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85888" y="2555748"/>
            <a:ext cx="1746504" cy="1746504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22748" y="4413676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3316" y="4413675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485888" y="4413676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Oval 15"/>
          <p:cNvSpPr/>
          <p:nvPr/>
        </p:nvSpPr>
        <p:spPr>
          <a:xfrm>
            <a:off x="696468" y="2555748"/>
            <a:ext cx="1746504" cy="1746504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49028" y="2555748"/>
            <a:ext cx="1746504" cy="1746504"/>
          </a:xfrm>
          <a:prstGeom prst="ellipse">
            <a:avLst/>
          </a:prstGeom>
          <a:noFill/>
          <a:ln>
            <a:solidFill>
              <a:srgbClr val="006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749028" y="4413675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9608" y="4438440"/>
            <a:ext cx="1746504" cy="49813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38200" y="2702189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106050" y="2702188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369190" y="2702188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7632330" y="2720173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895470" y="2721974"/>
            <a:ext cx="1453620" cy="1453621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FFD1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37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35076767"/>
              </p:ext>
            </p:extLst>
          </p:nvPr>
        </p:nvGraphicFramePr>
        <p:xfrm>
          <a:off x="2032000" y="1752600"/>
          <a:ext cx="8128000" cy="486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2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>
            <a:off x="8027935" y="5157448"/>
            <a:ext cx="1007533" cy="243494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1404" y="4084255"/>
            <a:ext cx="732059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7392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47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964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5181600" cy="947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19800" y="0"/>
            <a:ext cx="61722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87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0">
              <a:srgbClr val="0067B9"/>
            </a:gs>
            <a:gs pos="100000">
              <a:srgbClr val="4EC3E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6075" y="635635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27C11F-9749-40EB-A4C8-B791947822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28625" y="1392199"/>
            <a:ext cx="1007533" cy="243494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7B9"/>
                </a:solidFill>
              </a:defRPr>
            </a:lvl1pPr>
          </a:lstStyle>
          <a:p>
            <a:fld id="{50962B2C-5408-4DD0-B510-20F1A1D79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8150" y="1402744"/>
            <a:ext cx="1007533" cy="243494"/>
          </a:xfrm>
          <a:custGeom>
            <a:avLst/>
            <a:gdLst>
              <a:gd name="T0" fmla="*/ 5642 w 5828"/>
              <a:gd name="T1" fmla="*/ 1405 h 1405"/>
              <a:gd name="T2" fmla="*/ 4933 w 5828"/>
              <a:gd name="T3" fmla="*/ 795 h 1405"/>
              <a:gd name="T4" fmla="*/ 4550 w 5828"/>
              <a:gd name="T5" fmla="*/ 383 h 1405"/>
              <a:gd name="T6" fmla="*/ 4168 w 5828"/>
              <a:gd name="T7" fmla="*/ 795 h 1405"/>
              <a:gd name="T8" fmla="*/ 3459 w 5828"/>
              <a:gd name="T9" fmla="*/ 1405 h 1405"/>
              <a:gd name="T10" fmla="*/ 2750 w 5828"/>
              <a:gd name="T11" fmla="*/ 795 h 1405"/>
              <a:gd name="T12" fmla="*/ 2368 w 5828"/>
              <a:gd name="T13" fmla="*/ 383 h 1405"/>
              <a:gd name="T14" fmla="*/ 1985 w 5828"/>
              <a:gd name="T15" fmla="*/ 795 h 1405"/>
              <a:gd name="T16" fmla="*/ 1277 w 5828"/>
              <a:gd name="T17" fmla="*/ 1405 h 1405"/>
              <a:gd name="T18" fmla="*/ 568 w 5828"/>
              <a:gd name="T19" fmla="*/ 795 h 1405"/>
              <a:gd name="T20" fmla="*/ 186 w 5828"/>
              <a:gd name="T21" fmla="*/ 383 h 1405"/>
              <a:gd name="T22" fmla="*/ 0 w 5828"/>
              <a:gd name="T23" fmla="*/ 192 h 1405"/>
              <a:gd name="T24" fmla="*/ 186 w 5828"/>
              <a:gd name="T25" fmla="*/ 0 h 1405"/>
              <a:gd name="T26" fmla="*/ 894 w 5828"/>
              <a:gd name="T27" fmla="*/ 610 h 1405"/>
              <a:gd name="T28" fmla="*/ 1277 w 5828"/>
              <a:gd name="T29" fmla="*/ 1022 h 1405"/>
              <a:gd name="T30" fmla="*/ 1659 w 5828"/>
              <a:gd name="T31" fmla="*/ 610 h 1405"/>
              <a:gd name="T32" fmla="*/ 2368 w 5828"/>
              <a:gd name="T33" fmla="*/ 0 h 1405"/>
              <a:gd name="T34" fmla="*/ 3076 w 5828"/>
              <a:gd name="T35" fmla="*/ 610 h 1405"/>
              <a:gd name="T36" fmla="*/ 3459 w 5828"/>
              <a:gd name="T37" fmla="*/ 1022 h 1405"/>
              <a:gd name="T38" fmla="*/ 3842 w 5828"/>
              <a:gd name="T39" fmla="*/ 610 h 1405"/>
              <a:gd name="T40" fmla="*/ 4550 w 5828"/>
              <a:gd name="T41" fmla="*/ 0 h 1405"/>
              <a:gd name="T42" fmla="*/ 5259 w 5828"/>
              <a:gd name="T43" fmla="*/ 610 h 1405"/>
              <a:gd name="T44" fmla="*/ 5642 w 5828"/>
              <a:gd name="T45" fmla="*/ 1022 h 1405"/>
              <a:gd name="T46" fmla="*/ 5828 w 5828"/>
              <a:gd name="T47" fmla="*/ 1214 h 1405"/>
              <a:gd name="T48" fmla="*/ 5642 w 5828"/>
              <a:gd name="T49" fmla="*/ 1405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28" h="1405">
                <a:moveTo>
                  <a:pt x="5642" y="1405"/>
                </a:moveTo>
                <a:cubicBezTo>
                  <a:pt x="5259" y="1405"/>
                  <a:pt x="5078" y="1067"/>
                  <a:pt x="4933" y="795"/>
                </a:cubicBezTo>
                <a:cubicBezTo>
                  <a:pt x="4796" y="539"/>
                  <a:pt x="4702" y="383"/>
                  <a:pt x="4550" y="383"/>
                </a:cubicBezTo>
                <a:cubicBezTo>
                  <a:pt x="4398" y="383"/>
                  <a:pt x="4304" y="539"/>
                  <a:pt x="4168" y="795"/>
                </a:cubicBezTo>
                <a:cubicBezTo>
                  <a:pt x="4022" y="1067"/>
                  <a:pt x="3842" y="1405"/>
                  <a:pt x="3459" y="1405"/>
                </a:cubicBezTo>
                <a:cubicBezTo>
                  <a:pt x="3076" y="1405"/>
                  <a:pt x="2896" y="1067"/>
                  <a:pt x="2750" y="795"/>
                </a:cubicBezTo>
                <a:cubicBezTo>
                  <a:pt x="2614" y="539"/>
                  <a:pt x="2520" y="383"/>
                  <a:pt x="2368" y="383"/>
                </a:cubicBezTo>
                <a:cubicBezTo>
                  <a:pt x="2216" y="383"/>
                  <a:pt x="2122" y="539"/>
                  <a:pt x="1985" y="795"/>
                </a:cubicBezTo>
                <a:cubicBezTo>
                  <a:pt x="1840" y="1067"/>
                  <a:pt x="1660" y="1405"/>
                  <a:pt x="1277" y="1405"/>
                </a:cubicBezTo>
                <a:cubicBezTo>
                  <a:pt x="894" y="1405"/>
                  <a:pt x="714" y="1067"/>
                  <a:pt x="568" y="795"/>
                </a:cubicBezTo>
                <a:cubicBezTo>
                  <a:pt x="432" y="539"/>
                  <a:pt x="338" y="383"/>
                  <a:pt x="186" y="383"/>
                </a:cubicBezTo>
                <a:cubicBezTo>
                  <a:pt x="83" y="383"/>
                  <a:pt x="0" y="297"/>
                  <a:pt x="0" y="192"/>
                </a:cubicBezTo>
                <a:cubicBezTo>
                  <a:pt x="0" y="86"/>
                  <a:pt x="83" y="0"/>
                  <a:pt x="186" y="0"/>
                </a:cubicBezTo>
                <a:cubicBezTo>
                  <a:pt x="569" y="0"/>
                  <a:pt x="749" y="338"/>
                  <a:pt x="894" y="610"/>
                </a:cubicBezTo>
                <a:cubicBezTo>
                  <a:pt x="1031" y="866"/>
                  <a:pt x="1125" y="1022"/>
                  <a:pt x="1277" y="1022"/>
                </a:cubicBezTo>
                <a:cubicBezTo>
                  <a:pt x="1429" y="1022"/>
                  <a:pt x="1523" y="866"/>
                  <a:pt x="1659" y="610"/>
                </a:cubicBezTo>
                <a:cubicBezTo>
                  <a:pt x="1805" y="338"/>
                  <a:pt x="1985" y="0"/>
                  <a:pt x="2368" y="0"/>
                </a:cubicBezTo>
                <a:cubicBezTo>
                  <a:pt x="2751" y="0"/>
                  <a:pt x="2931" y="338"/>
                  <a:pt x="3076" y="610"/>
                </a:cubicBezTo>
                <a:cubicBezTo>
                  <a:pt x="3213" y="866"/>
                  <a:pt x="3307" y="1022"/>
                  <a:pt x="3459" y="1022"/>
                </a:cubicBezTo>
                <a:cubicBezTo>
                  <a:pt x="3611" y="1022"/>
                  <a:pt x="3705" y="866"/>
                  <a:pt x="3842" y="610"/>
                </a:cubicBezTo>
                <a:cubicBezTo>
                  <a:pt x="3987" y="338"/>
                  <a:pt x="4168" y="0"/>
                  <a:pt x="4550" y="0"/>
                </a:cubicBezTo>
                <a:cubicBezTo>
                  <a:pt x="4933" y="0"/>
                  <a:pt x="5114" y="338"/>
                  <a:pt x="5259" y="610"/>
                </a:cubicBezTo>
                <a:cubicBezTo>
                  <a:pt x="5396" y="866"/>
                  <a:pt x="5490" y="1022"/>
                  <a:pt x="5642" y="1022"/>
                </a:cubicBezTo>
                <a:cubicBezTo>
                  <a:pt x="5745" y="1022"/>
                  <a:pt x="5828" y="1108"/>
                  <a:pt x="5828" y="1214"/>
                </a:cubicBezTo>
                <a:cubicBezTo>
                  <a:pt x="5828" y="1320"/>
                  <a:pt x="5745" y="1405"/>
                  <a:pt x="5642" y="1405"/>
                </a:cubicBezTo>
              </a:path>
            </a:pathLst>
          </a:custGeom>
          <a:solidFill>
            <a:srgbClr val="FFD1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67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Courier New" panose="02070309020205020404" pitchFamily="49" charset="0"/>
        <a:buChar char="o"/>
        <a:defRPr sz="2800" kern="1200">
          <a:solidFill>
            <a:srgbClr val="0067B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7B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67B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067B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067B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paridy@sralab.org" TargetMode="External"/><Relationship Id="rId7" Type="http://schemas.openxmlformats.org/officeDocument/2006/relationships/hyperlink" Target="mailto:lulrich@sralab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mbaranowsk@sralab.org" TargetMode="External"/><Relationship Id="rId5" Type="http://schemas.openxmlformats.org/officeDocument/2006/relationships/hyperlink" Target="mailto:sdriver@sralab.org" TargetMode="External"/><Relationship Id="rId4" Type="http://schemas.openxmlformats.org/officeDocument/2006/relationships/hyperlink" Target="mailto:jtingstad@sralab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799" y="1786466"/>
            <a:ext cx="10437846" cy="1757363"/>
          </a:xfrm>
        </p:spPr>
        <p:txBody>
          <a:bodyPr>
            <a:normAutofit/>
          </a:bodyPr>
          <a:lstStyle/>
          <a:p>
            <a:r>
              <a:rPr lang="en-US" sz="4400"/>
              <a:t>Illinois Workers’ Compensation </a:t>
            </a:r>
            <a:br>
              <a:rPr lang="en-US" sz="4400"/>
            </a:br>
            <a:r>
              <a:rPr lang="en-US" sz="4400"/>
              <a:t>Medical Fee Advisory Board Meeting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Special Fee Schedule Discussion</a:t>
            </a:r>
          </a:p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December 11, 2023</a:t>
            </a:r>
          </a:p>
          <a:p>
            <a:endParaRPr lang="en-US"/>
          </a:p>
        </p:txBody>
      </p:sp>
      <p:pic>
        <p:nvPicPr>
          <p:cNvPr id="2" name="Picture Placeholder 18">
            <a:extLst>
              <a:ext uri="{FF2B5EF4-FFF2-40B4-BE49-F238E27FC236}">
                <a16:creationId xmlns:a16="http://schemas.microsoft.com/office/drawing/2014/main" id="{2BE788C5-6CE6-F534-F46B-C4432985408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57" r="57"/>
          <a:stretch/>
        </p:blipFill>
        <p:spPr>
          <a:xfrm>
            <a:off x="5452532" y="4375834"/>
            <a:ext cx="1395842" cy="1395843"/>
          </a:xfrm>
          <a:prstGeom prst="rect">
            <a:avLst/>
          </a:prstGeom>
        </p:spPr>
      </p:pic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72E2BE8C-A78D-AF1E-30F2-EBE7404384B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>
          <a:xfrm>
            <a:off x="7061779" y="4375833"/>
            <a:ext cx="1395842" cy="1395843"/>
          </a:xfrm>
          <a:prstGeom prst="rect">
            <a:avLst/>
          </a:prstGeom>
        </p:spPr>
      </p:pic>
      <p:pic>
        <p:nvPicPr>
          <p:cNvPr id="12" name="Picture Placeholder 21">
            <a:extLst>
              <a:ext uri="{FF2B5EF4-FFF2-40B4-BE49-F238E27FC236}">
                <a16:creationId xmlns:a16="http://schemas.microsoft.com/office/drawing/2014/main" id="{E3FBC1C8-D104-49E8-DE6A-C72827A7CDD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57" r="57"/>
          <a:stretch/>
        </p:blipFill>
        <p:spPr>
          <a:xfrm>
            <a:off x="8671026" y="4375832"/>
            <a:ext cx="1395842" cy="1395843"/>
          </a:xfrm>
          <a:prstGeom prst="rect">
            <a:avLst/>
          </a:prstGeom>
        </p:spPr>
      </p:pic>
      <p:pic>
        <p:nvPicPr>
          <p:cNvPr id="13" name="Picture Placeholder 22">
            <a:extLst>
              <a:ext uri="{FF2B5EF4-FFF2-40B4-BE49-F238E27FC236}">
                <a16:creationId xmlns:a16="http://schemas.microsoft.com/office/drawing/2014/main" id="{72A8744E-2D04-9D8A-FE6C-373B754BFDB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57" r="57"/>
          <a:stretch/>
        </p:blipFill>
        <p:spPr>
          <a:xfrm>
            <a:off x="2242502" y="4374324"/>
            <a:ext cx="1395842" cy="1395843"/>
          </a:xfrm>
          <a:prstGeom prst="rect">
            <a:avLst/>
          </a:prstGeom>
        </p:spPr>
      </p:pic>
      <p:pic>
        <p:nvPicPr>
          <p:cNvPr id="14" name="Picture Placeholder 20">
            <a:extLst>
              <a:ext uri="{FF2B5EF4-FFF2-40B4-BE49-F238E27FC236}">
                <a16:creationId xmlns:a16="http://schemas.microsoft.com/office/drawing/2014/main" id="{CEF1E172-1C62-DC89-CCAC-D1FA3E0E46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" r="57"/>
          <a:stretch/>
        </p:blipFill>
        <p:spPr>
          <a:xfrm>
            <a:off x="3847517" y="4374323"/>
            <a:ext cx="1395842" cy="13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0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3ED2C-E5F6-3980-02AC-752EF214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Operational Cost Drivers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9C4DA-7EEF-06D8-3B9D-06B83E77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Rising Labor/Supply Costs </a:t>
            </a:r>
          </a:p>
          <a:p>
            <a:pPr lvl="1"/>
            <a:r>
              <a:rPr lang="en-US" dirty="0"/>
              <a:t>Nursing salaries escalating by 23% (over last two years)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Therapist salaries escalating by 32% (over last five years)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Pharmacy cost 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Personal Protective Equipment</a:t>
            </a:r>
            <a:endParaRPr lang="en-US" dirty="0">
              <a:ea typeface="Tahoma"/>
              <a:cs typeface="Tahoma"/>
            </a:endParaRPr>
          </a:p>
          <a:p>
            <a:r>
              <a:rPr lang="en-US" dirty="0"/>
              <a:t>Supply Chain Delays (Wheelchairs/Ramps/Home Mods, etc.)</a:t>
            </a:r>
            <a:endParaRPr lang="en-US" dirty="0">
              <a:ea typeface="Tahoma"/>
              <a:cs typeface="Tahoma"/>
            </a:endParaRPr>
          </a:p>
          <a:p>
            <a:r>
              <a:rPr lang="en-US" dirty="0"/>
              <a:t>Psychology/Behavioral/Educational Impact</a:t>
            </a:r>
            <a:endParaRPr lang="en-US" dirty="0">
              <a:ea typeface="Tahoma"/>
              <a:cs typeface="Tahoma"/>
            </a:endParaRPr>
          </a:p>
          <a:p>
            <a:r>
              <a:rPr lang="en-US" dirty="0"/>
              <a:t>Case Severity</a:t>
            </a:r>
            <a:endParaRPr lang="en-US" dirty="0">
              <a:ea typeface="Tahoma"/>
              <a:cs typeface="Tahoma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4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95DF07-F02B-717E-6E6E-08C4B4D3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275917"/>
            <a:ext cx="10515600" cy="837142"/>
          </a:xfrm>
        </p:spPr>
        <p:txBody>
          <a:bodyPr>
            <a:normAutofit/>
          </a:bodyPr>
          <a:lstStyle/>
          <a:p>
            <a:r>
              <a:rPr lang="en-US"/>
              <a:t>Financial Challenges FY 2023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458971-8FFC-E605-5AF1-F3B7DD81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90" y="1825625"/>
            <a:ext cx="1077111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Special Fee Schedule vs Percent of Charges 53.2%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3BA355-6653-07A6-C208-570330B5A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47607"/>
              </p:ext>
            </p:extLst>
          </p:nvPr>
        </p:nvGraphicFramePr>
        <p:xfrm>
          <a:off x="380613" y="2766854"/>
          <a:ext cx="11228697" cy="2468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87307">
                  <a:extLst>
                    <a:ext uri="{9D8B030D-6E8A-4147-A177-3AD203B41FA5}">
                      <a16:colId xmlns:a16="http://schemas.microsoft.com/office/drawing/2014/main" val="3498864326"/>
                    </a:ext>
                  </a:extLst>
                </a:gridCol>
                <a:gridCol w="1086730">
                  <a:extLst>
                    <a:ext uri="{9D8B030D-6E8A-4147-A177-3AD203B41FA5}">
                      <a16:colId xmlns:a16="http://schemas.microsoft.com/office/drawing/2014/main" val="2103621471"/>
                    </a:ext>
                  </a:extLst>
                </a:gridCol>
                <a:gridCol w="1332693">
                  <a:extLst>
                    <a:ext uri="{9D8B030D-6E8A-4147-A177-3AD203B41FA5}">
                      <a16:colId xmlns:a16="http://schemas.microsoft.com/office/drawing/2014/main" val="3108759291"/>
                    </a:ext>
                  </a:extLst>
                </a:gridCol>
                <a:gridCol w="1438282">
                  <a:extLst>
                    <a:ext uri="{9D8B030D-6E8A-4147-A177-3AD203B41FA5}">
                      <a16:colId xmlns:a16="http://schemas.microsoft.com/office/drawing/2014/main" val="4033913430"/>
                    </a:ext>
                  </a:extLst>
                </a:gridCol>
                <a:gridCol w="1345604">
                  <a:extLst>
                    <a:ext uri="{9D8B030D-6E8A-4147-A177-3AD203B41FA5}">
                      <a16:colId xmlns:a16="http://schemas.microsoft.com/office/drawing/2014/main" val="3433921273"/>
                    </a:ext>
                  </a:extLst>
                </a:gridCol>
                <a:gridCol w="1321752">
                  <a:extLst>
                    <a:ext uri="{9D8B030D-6E8A-4147-A177-3AD203B41FA5}">
                      <a16:colId xmlns:a16="http://schemas.microsoft.com/office/drawing/2014/main" val="3210637888"/>
                    </a:ext>
                  </a:extLst>
                </a:gridCol>
                <a:gridCol w="1616329">
                  <a:extLst>
                    <a:ext uri="{9D8B030D-6E8A-4147-A177-3AD203B41FA5}">
                      <a16:colId xmlns:a16="http://schemas.microsoft.com/office/drawing/2014/main" val="13598903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FY23 Conditions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#IL Pts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Billed </a:t>
                      </a:r>
                    </a:p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Charges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SRAlab FS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POC 53.2%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Deficit/Day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Deficit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65854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Brain Injury </a:t>
                      </a:r>
                      <a:r>
                        <a:rPr lang="en-US" sz="1200" u="none" strike="noStrike" dirty="0">
                          <a:effectLst/>
                        </a:rPr>
                        <a:t>(3 minimally conscious)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$7,945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$2,331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$4,227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$1,895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$18,954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73177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Burns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$7,618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$2,162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$4,053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$1,891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$5,673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3745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Major Multiple Trauma </a:t>
                      </a:r>
                      <a:r>
                        <a:rPr lang="en-US" sz="1200" u="none" strike="noStrike" dirty="0">
                          <a:effectLst/>
                        </a:rPr>
                        <a:t>(24 w/B or 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$7,618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$1,785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$4,053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$2,267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$68,021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30032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Spinal Cord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$7,460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$2,093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$3,969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$1,876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$28,143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707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$120,791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09056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Avg LOS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4035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Total Deficit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$3,623,722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782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0320A4-5921-AC01-72B7-F20B66F04FCD}"/>
              </a:ext>
            </a:extLst>
          </p:cNvPr>
          <p:cNvSpPr txBox="1"/>
          <p:nvPr/>
        </p:nvSpPr>
        <p:spPr>
          <a:xfrm>
            <a:off x="582690" y="5653743"/>
            <a:ext cx="88247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ea typeface="Tahoma"/>
                <a:cs typeface="Tahoma"/>
              </a:rPr>
              <a:t>* Fiscal Year 9/1/22-8/31/23</a:t>
            </a:r>
          </a:p>
          <a:p>
            <a:r>
              <a:rPr lang="en-US" sz="1400" dirty="0">
                <a:ea typeface="Tahoma"/>
                <a:cs typeface="Tahoma"/>
              </a:rPr>
              <a:t>   All figures have been rounded to the nearest dollar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176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95DF07-F02B-717E-6E6E-08C4B4D3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275917"/>
            <a:ext cx="10515600" cy="837142"/>
          </a:xfrm>
        </p:spPr>
        <p:txBody>
          <a:bodyPr>
            <a:normAutofit/>
          </a:bodyPr>
          <a:lstStyle/>
          <a:p>
            <a:r>
              <a:rPr lang="en-US" dirty="0"/>
              <a:t>Financial Impact 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458971-8FFC-E605-5AF1-F3B7DD81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90" y="1825625"/>
            <a:ext cx="1077111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Special Fee Schedule vs POC 53.2%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lvl="2">
              <a:spcBef>
                <a:spcPts val="0"/>
              </a:spcBef>
            </a:pPr>
            <a:r>
              <a:rPr lang="en-US" sz="2400" dirty="0"/>
              <a:t>Special Fee Paid	$3,442,476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POC 53.2% Paid	$7,066,198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POC 53.2% Deficit – </a:t>
            </a:r>
            <a:r>
              <a:rPr lang="en-US" dirty="0">
                <a:solidFill>
                  <a:srgbClr val="FF0000"/>
                </a:solidFill>
              </a:rPr>
              <a:t>$</a:t>
            </a:r>
            <a:r>
              <a:rPr lang="en-US" b="0" i="0" u="none" strike="noStrike" dirty="0">
                <a:solidFill>
                  <a:srgbClr val="FF0000"/>
                </a:solidFill>
                <a:effectLst/>
              </a:rPr>
              <a:t>3,623,722</a:t>
            </a:r>
            <a:r>
              <a:rPr lang="en-US" dirty="0"/>
              <a:t> </a:t>
            </a:r>
            <a:endParaRPr lang="en-US" b="0" i="0" u="none" strike="noStrike" dirty="0">
              <a:solidFill>
                <a:srgbClr val="FF0000"/>
              </a:solidFill>
              <a:effectLst/>
            </a:endParaRPr>
          </a:p>
          <a:p>
            <a:pPr marL="457200" lvl="1" indent="0">
              <a:buNone/>
            </a:pPr>
            <a:endParaRPr lang="en-US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5908-F621-7A96-911B-82016A19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5" y="365126"/>
            <a:ext cx="11005073" cy="837142"/>
          </a:xfrm>
        </p:spPr>
        <p:txBody>
          <a:bodyPr>
            <a:normAutofit fontScale="90000"/>
          </a:bodyPr>
          <a:lstStyle/>
          <a:p>
            <a:r>
              <a:rPr lang="en-US" dirty="0"/>
              <a:t>Shirley Ryan AbilityLab Ask to Ensure Patient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CC7D-51E5-07AD-9B4F-312D7DD8B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Immediate Action to Rectify Special Fee Schedule</a:t>
            </a:r>
          </a:p>
          <a:p>
            <a:r>
              <a:rPr lang="en-US" dirty="0"/>
              <a:t>Increase Reimbursement to Compensate for Complex Level of Care</a:t>
            </a:r>
          </a:p>
          <a:p>
            <a:r>
              <a:rPr lang="en-US" dirty="0"/>
              <a:t>Protect Access to Appropriate Care for Complex Patients</a:t>
            </a:r>
          </a:p>
        </p:txBody>
      </p:sp>
    </p:spTree>
    <p:extLst>
      <p:ext uri="{BB962C8B-B14F-4D97-AF65-F5344CB8AC3E}">
        <p14:creationId xmlns:p14="http://schemas.microsoft.com/office/powerpoint/2010/main" val="6254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7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F1B1D-AEF9-53C5-610C-4B5E5194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Shirley Ryan AbilityLab Attendees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8E5B3-57D5-2E0C-0E36-2481788F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>
                <a:latin typeface="+mj-lt"/>
              </a:rPr>
              <a:t>Nancy Paridy</a:t>
            </a:r>
          </a:p>
          <a:p>
            <a:pPr marL="0" indent="0">
              <a:buNone/>
            </a:pPr>
            <a:r>
              <a:rPr lang="en-US" sz="4600">
                <a:latin typeface="+mj-lt"/>
              </a:rPr>
              <a:t>President &amp; Chief Administrative Officer</a:t>
            </a:r>
          </a:p>
          <a:p>
            <a:pPr marL="0" indent="0">
              <a:buNone/>
            </a:pPr>
            <a:r>
              <a:rPr lang="en-US" sz="4600">
                <a:latin typeface="+mj-lt"/>
                <a:hlinkClick r:id="rId3"/>
              </a:rPr>
              <a:t>nparidy@sralab.org</a:t>
            </a:r>
            <a:r>
              <a:rPr lang="en-US" sz="460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4600">
              <a:latin typeface="+mj-lt"/>
            </a:endParaRPr>
          </a:p>
          <a:p>
            <a:pPr marL="0" indent="0">
              <a:buNone/>
            </a:pPr>
            <a:r>
              <a:rPr lang="en-US" sz="4600">
                <a:latin typeface="+mj-lt"/>
              </a:rPr>
              <a:t>Jonathan Tingstad</a:t>
            </a:r>
          </a:p>
          <a:p>
            <a:pPr marL="0" indent="0">
              <a:buNone/>
            </a:pPr>
            <a:r>
              <a:rPr lang="en-US" sz="4600">
                <a:latin typeface="+mj-lt"/>
              </a:rPr>
              <a:t>SVP, Chief Financial Officer</a:t>
            </a:r>
          </a:p>
          <a:p>
            <a:pPr marL="0" indent="0">
              <a:buNone/>
            </a:pPr>
            <a:r>
              <a:rPr lang="en-US" sz="4600">
                <a:latin typeface="+mj-lt"/>
                <a:hlinkClick r:id="rId4"/>
              </a:rPr>
              <a:t>jtingstad@sralab.org</a:t>
            </a:r>
            <a:r>
              <a:rPr lang="en-US" sz="460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4600">
              <a:latin typeface="+mj-lt"/>
            </a:endParaRPr>
          </a:p>
          <a:p>
            <a:pPr marL="0" indent="0">
              <a:buNone/>
            </a:pPr>
            <a:r>
              <a:rPr lang="en-US" sz="4600">
                <a:latin typeface="+mj-lt"/>
              </a:rPr>
              <a:t>Dr. Sangeeta Patel Driver</a:t>
            </a:r>
          </a:p>
          <a:p>
            <a:pPr marL="0" indent="0">
              <a:buNone/>
            </a:pPr>
            <a:r>
              <a:rPr lang="en-US" sz="4600">
                <a:latin typeface="+mj-lt"/>
              </a:rPr>
              <a:t>Section Chief Brain Injury Medicine</a:t>
            </a:r>
          </a:p>
          <a:p>
            <a:pPr marL="0" indent="0">
              <a:buNone/>
            </a:pPr>
            <a:r>
              <a:rPr lang="en-US" sz="4600">
                <a:latin typeface="+mj-lt"/>
                <a:hlinkClick r:id="rId5"/>
              </a:rPr>
              <a:t>sdriver@sralab.org</a:t>
            </a:r>
            <a:endParaRPr lang="en-US" sz="4600">
              <a:latin typeface="+mj-l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01A47-E840-2A7D-F772-5979E5627E3C}"/>
              </a:ext>
            </a:extLst>
          </p:cNvPr>
          <p:cNvSpPr txBox="1"/>
          <p:nvPr/>
        </p:nvSpPr>
        <p:spPr>
          <a:xfrm>
            <a:off x="6604000" y="1825625"/>
            <a:ext cx="46256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Mary Baranowski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Executive Director Market Development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mbaranowsk@sralab.org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67B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Lisa Ulrich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Director Market Development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7"/>
              </a:rPr>
              <a:t>lulrich@sralab.org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67B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90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096000" y="1652418"/>
            <a:ext cx="5411755" cy="3553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Special Fee Schedule</a:t>
            </a:r>
            <a:endParaRPr lang="en-US">
              <a:ea typeface="Tahoma"/>
              <a:cs typeface="Tahoma"/>
            </a:endParaRPr>
          </a:p>
          <a:p>
            <a:r>
              <a:rPr lang="en-US">
                <a:ea typeface="Tahoma"/>
                <a:cs typeface="Tahoma"/>
              </a:rPr>
              <a:t>Shirley Ryan AbilityLab</a:t>
            </a:r>
          </a:p>
          <a:p>
            <a:r>
              <a:rPr lang="en-US"/>
              <a:t>Our Commitment </a:t>
            </a:r>
            <a:endParaRPr lang="en-US">
              <a:ea typeface="Tahoma"/>
              <a:cs typeface="Tahoma"/>
            </a:endParaRPr>
          </a:p>
          <a:p>
            <a:r>
              <a:rPr lang="en-US"/>
              <a:t>Market Changes</a:t>
            </a:r>
            <a:endParaRPr lang="en-US">
              <a:ea typeface="Tahoma"/>
              <a:cs typeface="Tahoma"/>
            </a:endParaRPr>
          </a:p>
          <a:p>
            <a:r>
              <a:rPr lang="en-US"/>
              <a:t>Rate Comparison</a:t>
            </a:r>
          </a:p>
          <a:p>
            <a:endParaRPr lang="en-US">
              <a:ea typeface="Tahoma"/>
              <a:cs typeface="Tahoma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0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3ED2C-E5F6-3980-02AC-752EF214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Illinois Special Fee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9C4DA-7EEF-06D8-3B9D-06B83E77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Effective March 27, 2012</a:t>
            </a:r>
          </a:p>
          <a:p>
            <a:pPr lvl="1"/>
            <a:r>
              <a:rPr lang="en-US" dirty="0"/>
              <a:t>Special Fee Schedule for Three (3) Inpatient Rehabilitation Facilities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Purpose: Increase Reimbursement to secure Access to Care </a:t>
            </a:r>
            <a:r>
              <a:rPr lang="en-US" dirty="0">
                <a:ea typeface="Tahoma"/>
                <a:cs typeface="Tahoma"/>
              </a:rPr>
              <a:t>while </a:t>
            </a:r>
            <a:r>
              <a:rPr lang="en-US" dirty="0"/>
              <a:t>Recognizing this Specialized Level of Care  </a:t>
            </a:r>
            <a:endParaRPr lang="en-US" dirty="0">
              <a:ea typeface="Tahoma"/>
              <a:cs typeface="Tahoma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1D16-64F7-51DF-D913-162CEE63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Shirley Ryan AbilityLab –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FBD2-5E39-8AC2-B84C-1AEE2FA3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Shirley Ryan AbilityLab operates its 262-bed translational research hospital in Chicago, making us the largest rehabilitation hospital in the country</a:t>
            </a:r>
          </a:p>
          <a:p>
            <a:r>
              <a:rPr lang="en-US" sz="2200" dirty="0"/>
              <a:t>The only hospital in the country which is rated #1 by US News and World Report for 33 years</a:t>
            </a:r>
            <a:endParaRPr lang="en-US" sz="2200" dirty="0">
              <a:ea typeface="Tahoma"/>
              <a:cs typeface="Tahoma"/>
            </a:endParaRPr>
          </a:p>
          <a:p>
            <a:r>
              <a:rPr lang="en-US" sz="2200" dirty="0"/>
              <a:t>MAGNET Status for the 5</a:t>
            </a:r>
            <a:r>
              <a:rPr lang="en-US" sz="2200" baseline="30000" dirty="0"/>
              <a:t>th</a:t>
            </a:r>
            <a:r>
              <a:rPr lang="en-US" sz="2200" dirty="0"/>
              <a:t> Time (held by only 2% of hospitals)</a:t>
            </a:r>
            <a:endParaRPr lang="en-US" sz="2200" dirty="0">
              <a:ea typeface="Tahoma"/>
              <a:cs typeface="Tahoma"/>
            </a:endParaRPr>
          </a:p>
          <a:p>
            <a:r>
              <a:rPr lang="en-US" sz="2200" dirty="0"/>
              <a:t>Over 50% of our therapists have advanced certifications (beyond their Master’s/PhD degrees) in their discipline and specialized training by condition</a:t>
            </a:r>
            <a:endParaRPr lang="en-US" sz="2200" dirty="0">
              <a:ea typeface="Tahoma"/>
              <a:cs typeface="Tahoma"/>
            </a:endParaRPr>
          </a:p>
          <a:p>
            <a:r>
              <a:rPr lang="en-US" sz="2200" dirty="0"/>
              <a:t>Shirley Ryan AbilityLab has the only Speech-Language Pathologists in the state with advanced neurological communication disorder certifications</a:t>
            </a:r>
            <a:endParaRPr lang="en-US" sz="22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0207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D7D3-2AB9-6E66-E934-A3ED3715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Experience and Clinical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CE40-6015-85D6-DEDB-20FF3999A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90" y="1825625"/>
            <a:ext cx="1077111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Conditions Discharged YTD Calendar Year Nov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E2D7EB-C7DE-02B8-5569-B06884136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91981"/>
              </p:ext>
            </p:extLst>
          </p:nvPr>
        </p:nvGraphicFramePr>
        <p:xfrm>
          <a:off x="582691" y="2754154"/>
          <a:ext cx="11026619" cy="2494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239004">
                  <a:extLst>
                    <a:ext uri="{9D8B030D-6E8A-4147-A177-3AD203B41FA5}">
                      <a16:colId xmlns:a16="http://schemas.microsoft.com/office/drawing/2014/main" val="3105076175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372735606"/>
                    </a:ext>
                  </a:extLst>
                </a:gridCol>
                <a:gridCol w="2013268">
                  <a:extLst>
                    <a:ext uri="{9D8B030D-6E8A-4147-A177-3AD203B41FA5}">
                      <a16:colId xmlns:a16="http://schemas.microsoft.com/office/drawing/2014/main" val="2136922430"/>
                    </a:ext>
                  </a:extLst>
                </a:gridCol>
                <a:gridCol w="1984917">
                  <a:extLst>
                    <a:ext uri="{9D8B030D-6E8A-4147-A177-3AD203B41FA5}">
                      <a16:colId xmlns:a16="http://schemas.microsoft.com/office/drawing/2014/main" val="3560438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Patients</a:t>
                      </a:r>
                    </a:p>
                    <a:p>
                      <a:r>
                        <a:rPr lang="en-US"/>
                        <a:t>Discharged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SRAlab</a:t>
                      </a:r>
                      <a:r>
                        <a:rPr lang="en-US"/>
                        <a:t> </a:t>
                      </a:r>
                    </a:p>
                    <a:p>
                      <a:r>
                        <a:rPr lang="en-US"/>
                        <a:t>Case Mix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Regional *</a:t>
                      </a:r>
                    </a:p>
                    <a:p>
                      <a:r>
                        <a:rPr lang="en-US"/>
                        <a:t>Case Mix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5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Brain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3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Spinal Cord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6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Major Multiple Trauma w/Brain or Spinal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0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Major Multiple Trauma w out/Brain or Spinal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64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120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DFD066-5C9D-EF06-4739-BF439E7CD38E}"/>
              </a:ext>
            </a:extLst>
          </p:cNvPr>
          <p:cNvSpPr txBox="1"/>
          <p:nvPr/>
        </p:nvSpPr>
        <p:spPr>
          <a:xfrm>
            <a:off x="582689" y="5702514"/>
            <a:ext cx="533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East North Central Region: IL, IN, MI, OH, WI</a:t>
            </a:r>
          </a:p>
          <a:p>
            <a:r>
              <a:rPr lang="en-US" sz="1400" dirty="0"/>
              <a:t>   Date Source: </a:t>
            </a:r>
            <a:r>
              <a:rPr lang="en-US" sz="1400" dirty="0" err="1"/>
              <a:t>eRehab</a:t>
            </a:r>
            <a:r>
              <a:rPr lang="en-US" sz="1400" dirty="0"/>
              <a:t> (includes national discharges)</a:t>
            </a:r>
          </a:p>
        </p:txBody>
      </p:sp>
    </p:spTree>
    <p:extLst>
      <p:ext uri="{BB962C8B-B14F-4D97-AF65-F5344CB8AC3E}">
        <p14:creationId xmlns:p14="http://schemas.microsoft.com/office/powerpoint/2010/main" val="115274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A7B0-D2F5-2536-F9B1-2647FC62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478"/>
            <a:ext cx="8919117" cy="799377"/>
          </a:xfrm>
        </p:spPr>
        <p:txBody>
          <a:bodyPr anchor="b">
            <a:normAutofit/>
          </a:bodyPr>
          <a:lstStyle/>
          <a:p>
            <a:r>
              <a:rPr lang="en-US" sz="3100"/>
              <a:t>Commitment to Workers’ Compensation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693B1C-78FD-E930-5411-C80A31CEF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57114" cy="46672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IL Admissions Liaisons – Clinical Professionals (20)</a:t>
            </a:r>
          </a:p>
          <a:p>
            <a:pPr lvl="1">
              <a:lnSpc>
                <a:spcPct val="90000"/>
              </a:lnSpc>
            </a:pPr>
            <a:r>
              <a:rPr lang="en-US"/>
              <a:t>Bedside visits</a:t>
            </a:r>
          </a:p>
          <a:p>
            <a:pPr lvl="1">
              <a:lnSpc>
                <a:spcPct val="90000"/>
              </a:lnSpc>
            </a:pPr>
            <a:r>
              <a:rPr lang="en-US"/>
              <a:t>Family Support</a:t>
            </a:r>
          </a:p>
          <a:p>
            <a:pPr lvl="1">
              <a:lnSpc>
                <a:spcPct val="90000"/>
              </a:lnSpc>
            </a:pPr>
            <a:r>
              <a:rPr lang="en-US"/>
              <a:t>Care coordination</a:t>
            </a:r>
          </a:p>
          <a:p>
            <a:pPr>
              <a:lnSpc>
                <a:spcPct val="90000"/>
              </a:lnSpc>
            </a:pPr>
            <a:r>
              <a:rPr lang="en-US" sz="2400"/>
              <a:t>Global Patient Services </a:t>
            </a:r>
          </a:p>
          <a:p>
            <a:pPr lvl="1">
              <a:lnSpc>
                <a:spcPct val="90000"/>
              </a:lnSpc>
            </a:pPr>
            <a:r>
              <a:rPr lang="en-US"/>
              <a:t>Internal WC Case Managers (3)</a:t>
            </a:r>
          </a:p>
          <a:p>
            <a:pPr lvl="1">
              <a:lnSpc>
                <a:spcPct val="90000"/>
              </a:lnSpc>
            </a:pPr>
            <a:r>
              <a:rPr lang="en-US"/>
              <a:t>WC Subject Matter Experts (2)</a:t>
            </a:r>
          </a:p>
          <a:p>
            <a:pPr>
              <a:lnSpc>
                <a:spcPct val="90000"/>
              </a:lnSpc>
            </a:pPr>
            <a:r>
              <a:rPr lang="en-US" sz="2400"/>
              <a:t>WC Medical Directors (Chief of Spinal Cord and Chief of Brain Injury)</a:t>
            </a:r>
          </a:p>
          <a:p>
            <a:pPr>
              <a:lnSpc>
                <a:spcPct val="90000"/>
              </a:lnSpc>
            </a:pPr>
            <a:r>
              <a:rPr lang="en-US" sz="2400"/>
              <a:t>Member of the Workers’ Compensation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287120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3ED2C-E5F6-3980-02AC-752EF214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Jeopardizing Access to Rehabilitation Care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9C4DA-7EEF-06D8-3B9D-06B83E77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current Special Fee Schedule is untenable</a:t>
            </a:r>
          </a:p>
          <a:p>
            <a:pPr lvl="1"/>
            <a:r>
              <a:rPr lang="en-US" dirty="0"/>
              <a:t>Environmental Cost Drivers</a:t>
            </a:r>
          </a:p>
          <a:p>
            <a:pPr lvl="1"/>
            <a:r>
              <a:rPr lang="en-US" dirty="0"/>
              <a:t>Operational Cost Drivers</a:t>
            </a:r>
          </a:p>
          <a:p>
            <a:pPr lvl="1"/>
            <a:r>
              <a:rPr lang="en-US" dirty="0"/>
              <a:t>Financial Challenges</a:t>
            </a:r>
          </a:p>
          <a:p>
            <a:r>
              <a:rPr lang="en-US" dirty="0"/>
              <a:t>Short-term solution: Exploring Single Case Agreements</a:t>
            </a:r>
          </a:p>
          <a:p>
            <a:r>
              <a:rPr lang="en-US" dirty="0"/>
              <a:t>Concern: Potential Delay in Care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2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3ED2C-E5F6-3980-02AC-752EF214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Cost Drivers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89C4DA-7EEF-06D8-3B9D-06B83E776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6516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Economic Conditions</a:t>
            </a:r>
          </a:p>
          <a:p>
            <a:pPr lvl="1"/>
            <a:r>
              <a:rPr lang="en-US" dirty="0"/>
              <a:t>Unprecedented Inflation 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Nursing Shortage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>
                <a:ea typeface="Tahoma"/>
                <a:cs typeface="Tahoma"/>
              </a:rPr>
              <a:t>Health Care Worker Burnout</a:t>
            </a:r>
            <a:endParaRPr lang="en-US" dirty="0"/>
          </a:p>
          <a:p>
            <a:pPr lvl="1"/>
            <a:r>
              <a:rPr lang="en-US" dirty="0"/>
              <a:t>Aftermath of Pandemic</a:t>
            </a:r>
            <a:endParaRPr lang="en-US" dirty="0">
              <a:ea typeface="Tahoma"/>
              <a:cs typeface="Tahoma"/>
            </a:endParaRPr>
          </a:p>
          <a:p>
            <a:r>
              <a:rPr lang="en-US" dirty="0"/>
              <a:t>Workers Compensation Market Changes 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Aging Workforce 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Less Experienced Workers 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Increased Injury Severity </a:t>
            </a:r>
            <a:endParaRPr lang="en-US" dirty="0">
              <a:ea typeface="Tahoma"/>
              <a:cs typeface="Tahoma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4587"/>
      </p:ext>
    </p:extLst>
  </p:cSld>
  <p:clrMapOvr>
    <a:masterClrMapping/>
  </p:clrMapOvr>
</p:sld>
</file>

<file path=ppt/theme/theme1.xml><?xml version="1.0" encoding="utf-8"?>
<a:theme xmlns:a="http://schemas.openxmlformats.org/drawingml/2006/main" name="Shirley Ryan AbilityLab 2019 Theme">
  <a:themeElements>
    <a:clrScheme name="Custom 4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D100"/>
      </a:accent4>
      <a:accent5>
        <a:srgbClr val="7030A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hirley Ryan AbilityLab 2019 Theme" id="{74E70381-60F4-4E3E-B286-4AF6E576F4C7}" vid="{171471C1-B3B5-46DC-839B-6EA775BCC046}"/>
    </a:ext>
  </a:extLst>
</a:theme>
</file>

<file path=ppt/theme/theme2.xml><?xml version="1.0" encoding="utf-8"?>
<a:theme xmlns:a="http://schemas.openxmlformats.org/drawingml/2006/main" name="1_2018 AbilityLab">
  <a:themeElements>
    <a:clrScheme name="Custom 2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30A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AbilityLab" id="{3D981D6D-CE06-4B53-AED5-687A1F589CF8}" vid="{8B488488-AC21-4D17-9FA1-131FCBB66F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Shirley Ryan AbilityLab 2019 Theme</Template>
  <TotalTime>268</TotalTime>
  <Words>697</Words>
  <Application>Microsoft Office PowerPoint</Application>
  <PresentationFormat>Widescreen</PresentationFormat>
  <Paragraphs>179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Tahoma</vt:lpstr>
      <vt:lpstr>Wingdings</vt:lpstr>
      <vt:lpstr>Shirley Ryan AbilityLab 2019 Theme</vt:lpstr>
      <vt:lpstr>1_2018 AbilityLab</vt:lpstr>
      <vt:lpstr>Illinois Workers’ Compensation  Medical Fee Advisory Board Meeting</vt:lpstr>
      <vt:lpstr>Shirley Ryan AbilityLab Attendees</vt:lpstr>
      <vt:lpstr>PowerPoint Presentation</vt:lpstr>
      <vt:lpstr>Illinois Special Fee Schedule</vt:lpstr>
      <vt:lpstr>Shirley Ryan AbilityLab – Who We Are</vt:lpstr>
      <vt:lpstr>Experience and Clinical Expertise</vt:lpstr>
      <vt:lpstr>Commitment to Workers’ Compensation </vt:lpstr>
      <vt:lpstr>Jeopardizing Access to Rehabilitation Care </vt:lpstr>
      <vt:lpstr>Environmental Cost Drivers</vt:lpstr>
      <vt:lpstr>Operational Cost Drivers </vt:lpstr>
      <vt:lpstr>Financial Challenges FY 2023</vt:lpstr>
      <vt:lpstr>Financial Impact Summary</vt:lpstr>
      <vt:lpstr>Shirley Ryan AbilityLab Ask to Ensure Patient Access</vt:lpstr>
      <vt:lpstr>PowerPoint Presentation</vt:lpstr>
    </vt:vector>
  </TitlesOfParts>
  <Company>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lchapman02</dc:creator>
  <cp:lastModifiedBy>Lisa Ulrich</cp:lastModifiedBy>
  <cp:revision>5</cp:revision>
  <dcterms:created xsi:type="dcterms:W3CDTF">2019-02-26T23:07:08Z</dcterms:created>
  <dcterms:modified xsi:type="dcterms:W3CDTF">2023-12-08T19:52:20Z</dcterms:modified>
</cp:coreProperties>
</file>